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D09E9-03EF-4DAC-88B1-1E2B17D8CA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2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de-DE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de-DE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ustermann@heuking.de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640096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Dr. Philip Kempermann, LL.M.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Partner at Heuking </a:t>
            </a:r>
            <a:r>
              <a:rPr lang="en-US" sz="1600" dirty="0" err="1">
                <a:solidFill>
                  <a:srgbClr val="00B0F0"/>
                </a:solidFill>
              </a:rPr>
              <a:t>Kühn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Lüer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Wojtek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33" y="6205396"/>
            <a:ext cx="2955290" cy="19748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541099" y="3446583"/>
            <a:ext cx="348677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dirty="0" err="1"/>
              <a:t>Collaboration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Data Transfers:</a:t>
            </a:r>
          </a:p>
          <a:p>
            <a:r>
              <a:rPr lang="de-DE" sz="1900" dirty="0" err="1"/>
              <a:t>What</a:t>
            </a:r>
            <a:r>
              <a:rPr lang="de-DE" sz="1900" dirty="0"/>
              <a:t> </a:t>
            </a:r>
            <a:r>
              <a:rPr lang="de-DE" sz="1900" dirty="0" err="1"/>
              <a:t>kind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agreements</a:t>
            </a:r>
            <a:r>
              <a:rPr lang="de-DE" sz="1900" dirty="0"/>
              <a:t> </a:t>
            </a:r>
            <a:r>
              <a:rPr lang="de-DE" sz="1900" dirty="0" err="1"/>
              <a:t>are</a:t>
            </a:r>
            <a:r>
              <a:rPr lang="de-DE" sz="1900" dirty="0"/>
              <a:t> </a:t>
            </a:r>
            <a:r>
              <a:rPr lang="de-DE" sz="1900" dirty="0" err="1"/>
              <a:t>required</a:t>
            </a:r>
            <a:r>
              <a:rPr lang="de-DE" sz="1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Examples of Joint Controllership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Facebook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Fanpage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/ Facebook Insights (C-210/16)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Parties to a clinical study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Corporate group internal administrations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Certain infrastructure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Potentially price comparison platforms that allow direct contracting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...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698026" cy="365125"/>
          </a:xfrm>
        </p:spPr>
        <p:txBody>
          <a:bodyPr/>
          <a:lstStyle/>
          <a:p>
            <a:r>
              <a:rPr lang="de-DE" dirty="0"/>
              <a:t>Paris 2018  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Joint </a:t>
            </a:r>
            <a:r>
              <a:rPr lang="fr-FR" dirty="0" err="1"/>
              <a:t>Controllers</a:t>
            </a:r>
            <a:r>
              <a:rPr lang="fr-FR" dirty="0"/>
              <a:t> III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5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4748" y="1825625"/>
            <a:ext cx="8289052" cy="43513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err="1">
                <a:latin typeface="Gulim" panose="020B0600000101010101" pitchFamily="34" charset="-127"/>
                <a:ea typeface="Gulim" panose="020B0600000101010101" pitchFamily="34" charset="-127"/>
              </a:rPr>
              <a:t>Rechtsanwalt</a:t>
            </a: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/Partner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Admitted to the bar since 2006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Universities of Bayreuth and Mainz (1997 – 2003)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LL.M. in Legal Informatics (EULISP), University of Hannover and University of Lapland, </a:t>
            </a:r>
            <a:r>
              <a:rPr lang="en-US" sz="1600" b="1" dirty="0" err="1">
                <a:latin typeface="Gulim" panose="020B0600000101010101" pitchFamily="34" charset="-127"/>
                <a:ea typeface="Gulim" panose="020B0600000101010101" pitchFamily="34" charset="-127"/>
              </a:rPr>
              <a:t>Rovaniemi</a:t>
            </a: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/Fi. (2003 – 2004)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u="sng" dirty="0">
                <a:latin typeface="Gulim" panose="020B0600000101010101" pitchFamily="34" charset="-127"/>
                <a:ea typeface="Gulim" panose="020B0600000101010101" pitchFamily="34" charset="-127"/>
              </a:rPr>
              <a:t>Languages</a:t>
            </a: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German, English, Dutch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u="sng" dirty="0">
                <a:latin typeface="Gulim" panose="020B0600000101010101" pitchFamily="34" charset="-127"/>
                <a:ea typeface="Gulim" panose="020B0600000101010101" pitchFamily="34" charset="-127"/>
              </a:rPr>
              <a:t>Areas of Practice</a:t>
            </a: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Information Technology (IT)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Data Protection Law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Media Law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Antitrust Law</a:t>
            </a:r>
          </a:p>
          <a:p>
            <a:pPr marL="0" indent="0">
              <a:buNone/>
            </a:pPr>
            <a:endParaRPr lang="en-GB" sz="16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758317" cy="365125"/>
          </a:xfrm>
        </p:spPr>
        <p:txBody>
          <a:bodyPr/>
          <a:lstStyle/>
          <a:p>
            <a:r>
              <a:rPr lang="de-DE" dirty="0"/>
              <a:t>Paris 2018  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Dr. Philip Kempermann, LL.M.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0" y="1620391"/>
            <a:ext cx="1678547" cy="25164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74" y="3313288"/>
            <a:ext cx="3120431" cy="7795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52" y="4528461"/>
            <a:ext cx="2167893" cy="84547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712777" y="4303811"/>
            <a:ext cx="2020375" cy="1319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8063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</a:rPr>
              <a:t>Georg-Glock-</a:t>
            </a:r>
            <a:r>
              <a:rPr lang="de-DE" sz="1100" b="1" dirty="0" err="1">
                <a:latin typeface="Gulim" panose="020B0600000101010101" pitchFamily="34" charset="-127"/>
                <a:ea typeface="Gulim" panose="020B0600000101010101" pitchFamily="34" charset="-127"/>
              </a:rPr>
              <a:t>Strasse</a:t>
            </a: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</a:rPr>
              <a:t> 4</a:t>
            </a:r>
          </a:p>
          <a:p>
            <a:pPr lvl="0" defTabSz="1008063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</a:rPr>
              <a:t>40474 Düsseldorf/Germany</a:t>
            </a:r>
          </a:p>
          <a:p>
            <a:pPr lvl="0" defTabSz="1008063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</a:rPr>
              <a:t>T +49 211 600 55-166</a:t>
            </a:r>
          </a:p>
          <a:p>
            <a:pPr marL="1588" lvl="1" defTabSz="1008063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SzPct val="90000"/>
            </a:pP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</a:rPr>
              <a:t>F +49 211 600 55-160</a:t>
            </a:r>
          </a:p>
          <a:p>
            <a:pPr marL="1588" lvl="1" defTabSz="1008063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SzPct val="90000"/>
            </a:pPr>
            <a:r>
              <a:rPr lang="de-DE" sz="1100" b="1" dirty="0">
                <a:latin typeface="Gulim" panose="020B0600000101010101" pitchFamily="34" charset="-127"/>
                <a:ea typeface="Gulim" panose="020B0600000101010101" pitchFamily="34" charset="-127"/>
                <a:hlinkClick r:id="rId6"/>
              </a:rPr>
              <a:t>p.kempermann@heuking.de</a:t>
            </a:r>
            <a:endParaRPr lang="de-DE" sz="11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464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Companies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collaborate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and exchange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personal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data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constantly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Simple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supply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agreements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Research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projects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Legal</a:t>
            </a:r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advise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Sales agent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agreements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Use of IT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tools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Joint marketing </a:t>
            </a:r>
            <a:r>
              <a:rPr lang="fr-FR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platforms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fr-FR" sz="1600" dirty="0">
                <a:latin typeface="Gulim" panose="020B0600000101010101" pitchFamily="34" charset="-127"/>
                <a:ea typeface="Gulim" panose="020B0600000101010101" pitchFamily="34" charset="-127"/>
              </a:rPr>
              <a:t>...</a:t>
            </a:r>
          </a:p>
          <a:p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What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does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this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mean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under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GDPR?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617640" cy="365125"/>
          </a:xfrm>
        </p:spPr>
        <p:txBody>
          <a:bodyPr/>
          <a:lstStyle/>
          <a:p>
            <a:r>
              <a:rPr lang="de-DE" dirty="0"/>
              <a:t>Paris 2018  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Background</a:t>
            </a:r>
          </a:p>
        </p:txBody>
      </p:sp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7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Collaboration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means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data exchange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between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Controllers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Data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exchanged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between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legal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entities</a:t>
            </a: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Legal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entities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could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be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Controllers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or Processors</a:t>
            </a: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Data exchange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requires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legal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grounds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837866" cy="365125"/>
          </a:xfrm>
        </p:spPr>
        <p:txBody>
          <a:bodyPr/>
          <a:lstStyle/>
          <a:p>
            <a:r>
              <a:rPr lang="de-DE" dirty="0"/>
              <a:t>Paris 2018  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Collaboration </a:t>
            </a:r>
            <a:r>
              <a:rPr lang="fr-FR" dirty="0" err="1"/>
              <a:t>Requires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Grounds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1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2 relevant definitions: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Controller: Art. 4 no. 7 GDPR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Processor: Art. 4 no. 8 GDPR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2? No 3!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Controllers may be Joint Controllers</a:t>
            </a:r>
          </a:p>
          <a:p>
            <a:pPr lvl="2"/>
            <a:r>
              <a:rPr lang="en-GB" sz="1800" i="1" baseline="-25000" dirty="0">
                <a:latin typeface="Gulim" panose="020B0600000101010101" pitchFamily="34" charset="-127"/>
                <a:ea typeface="Gulim" panose="020B0600000101010101" pitchFamily="34" charset="-127"/>
              </a:rPr>
              <a:t>“</a:t>
            </a:r>
            <a:r>
              <a:rPr lang="en-GB" sz="1200" i="1" baseline="-25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sz="1200" i="1" dirty="0">
                <a:latin typeface="Gulim" panose="020B0600000101010101" pitchFamily="34" charset="-127"/>
                <a:ea typeface="Gulim" panose="020B0600000101010101" pitchFamily="34" charset="-127"/>
              </a:rPr>
              <a:t>(…) which</a:t>
            </a:r>
            <a:r>
              <a:rPr lang="en-GB" sz="1200" b="1" i="1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sz="1200" i="1" dirty="0">
                <a:latin typeface="Gulim" panose="020B0600000101010101" pitchFamily="34" charset="-127"/>
                <a:ea typeface="Gulim" panose="020B0600000101010101" pitchFamily="34" charset="-127"/>
              </a:rPr>
              <a:t>alone </a:t>
            </a:r>
            <a:r>
              <a:rPr lang="en-GB" sz="1200" b="1" i="1" dirty="0">
                <a:latin typeface="Gulim" panose="020B0600000101010101" pitchFamily="34" charset="-127"/>
                <a:ea typeface="Gulim" panose="020B0600000101010101" pitchFamily="34" charset="-127"/>
              </a:rPr>
              <a:t>or jointly</a:t>
            </a:r>
            <a:r>
              <a:rPr lang="en-GB" sz="1200" i="1" dirty="0">
                <a:latin typeface="Gulim" panose="020B0600000101010101" pitchFamily="34" charset="-127"/>
                <a:ea typeface="Gulim" panose="020B0600000101010101" pitchFamily="34" charset="-127"/>
              </a:rPr>
              <a:t> determines purposes and means (…)”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837866" cy="365125"/>
          </a:xfrm>
        </p:spPr>
        <p:txBody>
          <a:bodyPr/>
          <a:lstStyle/>
          <a:p>
            <a:r>
              <a:rPr lang="de-DE" dirty="0"/>
              <a:t>Paris 2018  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Definitions</a:t>
            </a:r>
            <a:endParaRPr lang="fr-FR" dirty="0"/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3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Situation unchanged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Legal basis required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No requirements on formal contract how to exchange</a:t>
            </a:r>
            <a:endParaRPr lang="en-GB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Highly recommended to put in place certain guidelines anyways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Individual liability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698026" cy="365125"/>
          </a:xfrm>
        </p:spPr>
        <p:txBody>
          <a:bodyPr/>
          <a:lstStyle/>
          <a:p>
            <a:r>
              <a:rPr lang="de-DE" dirty="0"/>
              <a:t>Paris 2018  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</a:t>
            </a:r>
            <a:r>
              <a:rPr lang="fr-FR" dirty="0" err="1"/>
              <a:t>Classic</a:t>
            </a:r>
            <a:r>
              <a:rPr lang="fr-FR" dirty="0"/>
              <a:t> » Controller to Controller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What is a processor? 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Simplified: a service provider acting on behalf of controller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Necessary: no own interest in data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Needs to follow Controller’s instructions, Art. 29 GDPR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Controller to Processor “privileged” transfer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No legal grounds as in Art. 6 GDPR necessary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But binding contract required, Art. 28 (3) GDPR</a:t>
            </a:r>
          </a:p>
          <a:p>
            <a:pPr lvl="2"/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Can be in electronic form</a:t>
            </a:r>
          </a:p>
          <a:p>
            <a:pPr lvl="2"/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Both Controller and Processor subject to fines if agreement is not executed</a:t>
            </a:r>
          </a:p>
          <a:p>
            <a:pPr lvl="1"/>
            <a:endParaRPr lang="en-GB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837866" cy="365125"/>
          </a:xfrm>
        </p:spPr>
        <p:txBody>
          <a:bodyPr/>
          <a:lstStyle/>
          <a:p>
            <a:r>
              <a:rPr lang="de-DE" dirty="0"/>
              <a:t>Paris 2018  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Controller to Processor I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8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Art. 28 (2) and (3) GDPR contain catalogue of minimum content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Typical pitfalls / negotiation items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Use of subcontractors</a:t>
            </a:r>
          </a:p>
          <a:p>
            <a:pPr lvl="2"/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General permission / individual permission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Control rights</a:t>
            </a:r>
          </a:p>
          <a:p>
            <a:pPr lvl="2"/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Full or conditional access for Controller</a:t>
            </a:r>
          </a:p>
          <a:p>
            <a:pPr lvl="2"/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Conditional access / inspections are possible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Penalties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TOMs:</a:t>
            </a:r>
          </a:p>
          <a:p>
            <a:pPr lvl="2"/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Who defines TOMs?</a:t>
            </a:r>
          </a:p>
          <a:p>
            <a:pPr lvl="2"/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To what detail?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Controller’s or Processor’s template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758317" cy="365125"/>
          </a:xfrm>
        </p:spPr>
        <p:txBody>
          <a:bodyPr/>
          <a:lstStyle/>
          <a:p>
            <a:r>
              <a:rPr lang="de-DE" dirty="0"/>
              <a:t>Paris 2018  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Controller to Processor II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Joint Controllership: Joint determination of purposes and means 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Guidance by CJEU what this means (C-210/16 –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Wirtschaftsakademie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):</a:t>
            </a:r>
            <a:endParaRPr lang="en-GB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Pluralistic control is sufficient</a:t>
            </a:r>
          </a:p>
          <a:p>
            <a:pPr lvl="2"/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Even where different purposes are followed but by same means</a:t>
            </a:r>
          </a:p>
          <a:p>
            <a:pPr lvl="2"/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All parties must be able to somehow influence processing</a:t>
            </a:r>
          </a:p>
          <a:p>
            <a:pPr lvl="2"/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Not necessary that all controllers have complete control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Equal Responsibility not required</a:t>
            </a:r>
          </a:p>
          <a:p>
            <a:pPr lvl="2"/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Could be responsible at different stages and to different degree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748268" cy="365125"/>
          </a:xfrm>
        </p:spPr>
        <p:txBody>
          <a:bodyPr/>
          <a:lstStyle/>
          <a:p>
            <a:r>
              <a:rPr lang="de-DE" dirty="0"/>
              <a:t>Paris 2018  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Joint </a:t>
            </a:r>
            <a:r>
              <a:rPr lang="fr-FR" dirty="0" err="1"/>
              <a:t>Controllers</a:t>
            </a:r>
            <a:r>
              <a:rPr lang="fr-FR" dirty="0"/>
              <a:t> I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2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Threshold to Joint Controllership is low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Mutual interest in processing could be sufficient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Requirement of agreement, Art. 26 GDPR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But: joint and several liability applies regardless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Art. 26 subject to fines for all involved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No catalogue for minimum content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But general principles must be made available to data subjects (“the essence”)</a:t>
            </a:r>
          </a:p>
          <a:p>
            <a:pPr lvl="1"/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Responsibilities should be defined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Joint controllership not privileged, legal grounds for data exchange required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Might make DPIA (Art. 35 GDPR) necessary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3130106" cy="365125"/>
          </a:xfrm>
        </p:spPr>
        <p:txBody>
          <a:bodyPr/>
          <a:lstStyle/>
          <a:p>
            <a:r>
              <a:rPr lang="de-DE" dirty="0"/>
              <a:t>Paris 2018  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Data Transfers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Joint </a:t>
            </a:r>
            <a:r>
              <a:rPr lang="fr-FR" dirty="0" err="1"/>
              <a:t>Controllers</a:t>
            </a:r>
            <a:r>
              <a:rPr lang="fr-FR" dirty="0"/>
              <a:t> II</a:t>
            </a:r>
          </a:p>
        </p:txBody>
      </p:sp>
      <p:pic>
        <p:nvPicPr>
          <p:cNvPr id="9" name="Grafi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6" y="6391399"/>
            <a:ext cx="2955290" cy="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746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696</Words>
  <Application>Microsoft Office PowerPoint</Application>
  <PresentationFormat>Grand écran</PresentationFormat>
  <Paragraphs>133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Gulim</vt:lpstr>
      <vt:lpstr>Arial</vt:lpstr>
      <vt:lpstr>Calibri</vt:lpstr>
      <vt:lpstr>Thème Office</vt:lpstr>
      <vt:lpstr>Présentation PowerPoint</vt:lpstr>
      <vt:lpstr>Background</vt:lpstr>
      <vt:lpstr>Collaboration Requires Legal Grounds</vt:lpstr>
      <vt:lpstr>Definitions</vt:lpstr>
      <vt:lpstr>« Classic » Controller to Controller</vt:lpstr>
      <vt:lpstr>Controller to Processor I</vt:lpstr>
      <vt:lpstr>Controller to Processor II</vt:lpstr>
      <vt:lpstr>Joint Controllers I</vt:lpstr>
      <vt:lpstr>Joint Controllers II</vt:lpstr>
      <vt:lpstr>Joint Controllers III</vt:lpstr>
      <vt:lpstr>Dr. Philip Kempermann, LL.M.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1</cp:revision>
  <dcterms:created xsi:type="dcterms:W3CDTF">2018-06-04T10:14:00Z</dcterms:created>
  <dcterms:modified xsi:type="dcterms:W3CDTF">2018-06-04T11:00:01Z</dcterms:modified>
</cp:coreProperties>
</file>